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9" r:id="rId2"/>
    <p:sldId id="264" r:id="rId3"/>
    <p:sldId id="286" r:id="rId4"/>
    <p:sldId id="287" r:id="rId5"/>
    <p:sldId id="300" r:id="rId6"/>
    <p:sldId id="301" r:id="rId7"/>
    <p:sldId id="302" r:id="rId8"/>
    <p:sldId id="303" r:id="rId9"/>
    <p:sldId id="304" r:id="rId10"/>
    <p:sldId id="292" r:id="rId11"/>
    <p:sldId id="293" r:id="rId12"/>
    <p:sldId id="291" r:id="rId13"/>
    <p:sldId id="294" r:id="rId14"/>
    <p:sldId id="295" r:id="rId15"/>
    <p:sldId id="296" r:id="rId16"/>
    <p:sldId id="297" r:id="rId17"/>
    <p:sldId id="298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43F4-E375-AC4B-93FC-B717B9678A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1A5F-24C3-C948-B849-66259A8F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2304-39C4-E242-8780-D2AB03FD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689E-CFF8-3041-9745-707D28BDD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F021-FB81-6F4E-AA13-03576106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5D92-743A-B84B-9B1B-0E51348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9D07-91C1-F948-BB2B-4F2D0FE6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F2-FDFA-4043-B609-92DCE96A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E0FD-1FD5-5743-93BE-CA080039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5721-15F2-F24D-A615-951E88C9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EBB7-00DC-6240-92B6-207F0FB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588-62C8-BD4E-8D56-246D7479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4825-743A-2543-8686-62A45FB9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EC9C-472B-0F41-8A96-B45850CE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A030-B594-9F49-BD3F-6322BE12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F34A-A091-2C40-8CE4-98B4346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03EF-0F77-7946-8483-E24909C5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BC6-9263-5744-B56A-50ACEA4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425-B4F6-0943-BA13-4A6CF2C2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BD6C-1416-4944-8C77-8C64583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F39B-E09B-9F4C-ADFD-3CBAD04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B47-99C5-0E4F-9617-A0A77670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2D1-37A3-5546-98D7-E8A5F410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11A6-1591-D445-BCE9-101C106E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3B1C-8E75-8E46-BE30-6168F80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C974-D9E8-2343-968F-AFEA0B8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363-FB5D-C746-AD98-D17AC60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BA4B-59AA-7947-9FFA-D727DB3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705-3B1E-4445-8DFA-2B67859A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A21A-C1C1-7C43-88BF-E231B0F1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C4B5-6640-4342-A097-FD9D54C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7A26-F3E6-7542-81A9-ACF153C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691-91C2-3F40-8086-BBF2DE1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EE8D-6A87-0B4C-BA1C-BC32033A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486-785D-494F-9E16-72E23584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13BB4-37EB-6246-8E64-D24B40E4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76A-0621-F042-A0D8-9D4493D8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5789C-0F61-8642-8B02-174D83A74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5786-924F-A340-96B3-0FC796F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C6AF1-C7B5-654A-8FA2-F09A9BC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C4CE0-B4BF-FA43-BBDD-ACDCA6C2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243-1A24-6141-A15E-B9AC2BD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CC305-F2A6-3B49-B502-2B4E227C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A4B91-911E-7144-B40D-19A1A105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0422-1E7F-0648-B3ED-F362F48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5D64-C61D-CE42-A0C2-90050837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C430-AE25-B649-8B72-92B7B90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44CF-698A-AB4B-A4D2-79267BB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E54-045E-0D4E-8E17-1B6B33F7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3FF-61A8-5548-9012-5C169075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29ED8-31FA-1940-96D9-7198C17DA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640EE-0206-9F42-9591-CF7FBAC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6189-CBB6-3241-A1D8-09D2B0FF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49B5-742E-D842-B114-F07921F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D540-022C-AB44-A054-CC9DC6B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559E-EF2F-B947-B0B4-FC8BB212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D7B-AA92-174B-9696-E8954B95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5CB6-A01C-5748-86EE-C644715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A3A-F935-5347-AE0F-BB16FD6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8211-1D6B-5E49-9A93-0342E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5BCEF-4D40-9941-8B0C-076B913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254-F1A5-0E4B-BDFC-DB5FEAA7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1BF1-2B2C-E344-9D74-1548510C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60F-FA3E-894B-9580-97544D1DC6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2883-1003-D74E-880E-A6A8DB5D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5A030-AB45-DC4D-9051-447C3DD9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zarris@govst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aid@govst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govst.edu/financialai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mcguinness@govst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st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9C2A4-6198-B444-A20E-74571EF11A2D}"/>
              </a:ext>
            </a:extLst>
          </p:cNvPr>
          <p:cNvSpPr txBox="1"/>
          <p:nvPr/>
        </p:nvSpPr>
        <p:spPr>
          <a:xfrm>
            <a:off x="2891790" y="2312504"/>
            <a:ext cx="8327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Welcome to </a:t>
            </a:r>
          </a:p>
          <a:p>
            <a:r>
              <a:rPr lang="en-US" sz="4800" b="1" dirty="0" smtClean="0">
                <a:latin typeface="Trade Gothic LT Std" pitchFamily="2" charset="0"/>
              </a:rPr>
              <a:t>Governors State University!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88939"/>
            <a:ext cx="2404872" cy="23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94265" y="4236371"/>
            <a:ext cx="8606410" cy="1559188"/>
            <a:chOff x="5809473" y="4236371"/>
            <a:chExt cx="8606410" cy="15591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D68298-EA0E-2C42-A7CD-0BA9B3BD808F}"/>
                </a:ext>
              </a:extLst>
            </p:cNvPr>
            <p:cNvSpPr txBox="1"/>
            <p:nvPr/>
          </p:nvSpPr>
          <p:spPr>
            <a:xfrm>
              <a:off x="5809473" y="4236371"/>
              <a:ext cx="66179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rade Gothic LT Std" pitchFamily="2" charset="0"/>
                </a:rPr>
                <a:t>Megan Chaffee</a:t>
              </a:r>
              <a:endParaRPr lang="en-US" sz="4400" dirty="0">
                <a:latin typeface="Trade Gothic LT Std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AFBB60-5EA4-334B-90BD-8FFED4BB6184}"/>
                </a:ext>
              </a:extLst>
            </p:cNvPr>
            <p:cNvSpPr txBox="1"/>
            <p:nvPr/>
          </p:nvSpPr>
          <p:spPr>
            <a:xfrm>
              <a:off x="5809473" y="4964562"/>
              <a:ext cx="8606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rade Gothic LT Std" pitchFamily="2" charset="0"/>
                </a:rPr>
                <a:t>Associate Director of Financial Aid</a:t>
              </a:r>
            </a:p>
            <a:p>
              <a:r>
                <a:rPr lang="en-US" sz="2000" dirty="0" smtClean="0">
                  <a:latin typeface="Trade Gothic LT Std" pitchFamily="2" charset="0"/>
                  <a:hlinkClick r:id="rId3"/>
                </a:rPr>
                <a:t>mchaffee@govst.edu</a:t>
              </a:r>
              <a:endParaRPr lang="en-US" sz="2800" dirty="0">
                <a:latin typeface="Trade Gothic LT St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7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ade Gothic LT Std" pitchFamily="2" charset="0"/>
              </a:rPr>
              <a:t>How Do I Apply for Financial Aid?</a:t>
            </a:r>
            <a:endParaRPr lang="en-US" sz="4000" b="1" dirty="0">
              <a:latin typeface="Trade Gothic LT St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9" y="1937646"/>
            <a:ext cx="4603403" cy="2668156"/>
          </a:xfrm>
          <a:prstGeom prst="rect">
            <a:avLst/>
          </a:prstGeom>
          <a:ln>
            <a:solidFill>
              <a:srgbClr val="E9772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63176" y="3082960"/>
            <a:ext cx="628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E97726"/>
                </a:solidFill>
                <a:latin typeface="Trade Gothic LT Std" pitchFamily="2" charset="0"/>
              </a:rPr>
              <a:t>F</a:t>
            </a:r>
            <a:r>
              <a:rPr lang="en-US" sz="2400" dirty="0" smtClean="0">
                <a:latin typeface="Trade Gothic LT Std" pitchFamily="2" charset="0"/>
              </a:rPr>
              <a:t>ree</a:t>
            </a:r>
            <a:r>
              <a:rPr lang="en-US" sz="2400" b="1" dirty="0" smtClean="0">
                <a:latin typeface="Trade Gothic LT Std" pitchFamily="2" charset="0"/>
              </a:rPr>
              <a:t> </a:t>
            </a:r>
            <a:r>
              <a:rPr lang="en-US" sz="2400" b="1" u="sng" dirty="0" smtClean="0">
                <a:solidFill>
                  <a:srgbClr val="E97726"/>
                </a:solidFill>
                <a:latin typeface="Trade Gothic LT Std" pitchFamily="2" charset="0"/>
              </a:rPr>
              <a:t>A</a:t>
            </a:r>
            <a:r>
              <a:rPr lang="en-US" sz="2400" dirty="0" smtClean="0">
                <a:latin typeface="Trade Gothic LT Std" pitchFamily="2" charset="0"/>
              </a:rPr>
              <a:t>pplication for </a:t>
            </a:r>
            <a:r>
              <a:rPr lang="en-US" sz="2400" b="1" u="sng" dirty="0" smtClean="0">
                <a:solidFill>
                  <a:srgbClr val="E97726"/>
                </a:solidFill>
                <a:latin typeface="Trade Gothic LT Std" pitchFamily="2" charset="0"/>
              </a:rPr>
              <a:t>F</a:t>
            </a:r>
            <a:r>
              <a:rPr lang="en-US" sz="2400" dirty="0" smtClean="0">
                <a:latin typeface="Trade Gothic LT Std" pitchFamily="2" charset="0"/>
              </a:rPr>
              <a:t>ederal</a:t>
            </a:r>
            <a:r>
              <a:rPr lang="en-US" sz="2400" b="1" dirty="0" smtClean="0">
                <a:latin typeface="Trade Gothic LT Std" pitchFamily="2" charset="0"/>
              </a:rPr>
              <a:t> </a:t>
            </a:r>
            <a:r>
              <a:rPr lang="en-US" sz="2400" b="1" u="sng" dirty="0" smtClean="0">
                <a:solidFill>
                  <a:srgbClr val="E97726"/>
                </a:solidFill>
                <a:latin typeface="Trade Gothic LT Std" pitchFamily="2" charset="0"/>
              </a:rPr>
              <a:t>S</a:t>
            </a:r>
            <a:r>
              <a:rPr lang="en-US" sz="2400" dirty="0" smtClean="0">
                <a:latin typeface="Trade Gothic LT Std" pitchFamily="2" charset="0"/>
              </a:rPr>
              <a:t>tudent</a:t>
            </a:r>
            <a:r>
              <a:rPr lang="en-US" sz="2400" b="1" dirty="0" smtClean="0">
                <a:latin typeface="Trade Gothic LT Std" pitchFamily="2" charset="0"/>
              </a:rPr>
              <a:t> </a:t>
            </a:r>
            <a:r>
              <a:rPr lang="en-US" sz="2400" b="1" u="sng" dirty="0" smtClean="0">
                <a:solidFill>
                  <a:srgbClr val="E97726"/>
                </a:solidFill>
                <a:latin typeface="Trade Gothic LT Std" pitchFamily="2" charset="0"/>
              </a:rPr>
              <a:t>A</a:t>
            </a:r>
            <a:r>
              <a:rPr lang="en-US" sz="2400" dirty="0" smtClean="0">
                <a:latin typeface="Trade Gothic LT Std" pitchFamily="2" charset="0"/>
              </a:rPr>
              <a:t>id</a:t>
            </a:r>
          </a:p>
          <a:p>
            <a:pPr algn="ctr"/>
            <a:endParaRPr lang="en-US" b="1" dirty="0">
              <a:latin typeface="Trade Gothic LT Std" pitchFamily="2" charset="0"/>
            </a:endParaRPr>
          </a:p>
          <a:p>
            <a:pPr algn="ctr"/>
            <a:r>
              <a:rPr lang="en-US" dirty="0" smtClean="0">
                <a:solidFill>
                  <a:srgbClr val="E97726"/>
                </a:solidFill>
                <a:latin typeface="Trade Gothic LT Std" pitchFamily="2" charset="0"/>
              </a:rPr>
              <a:t>Direct Link: (https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://</a:t>
            </a:r>
            <a:r>
              <a:rPr lang="en-US" dirty="0" smtClean="0">
                <a:solidFill>
                  <a:srgbClr val="E97726"/>
                </a:solidFill>
                <a:latin typeface="Trade Gothic LT Std" pitchFamily="2" charset="0"/>
              </a:rPr>
              <a:t>studentaid.gov/h/apply-for-aid/fafsa)</a:t>
            </a:r>
            <a:endParaRPr lang="en-US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5635690" y="2333021"/>
            <a:ext cx="85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Have you done the #FAFSA?</a:t>
            </a:r>
            <a:endParaRPr lang="en-US" sz="36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ade Gothic LT Std" pitchFamily="2" charset="0"/>
              </a:rPr>
              <a:t>Types of Financial Aid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ade Gothic LT Std" pitchFamily="2" charset="0"/>
              </a:rPr>
              <a:t>1.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Grants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2.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Loans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3.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Scholarships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4.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Student Employment Opportunities</a:t>
            </a:r>
            <a:endParaRPr lang="en-US" sz="36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3742" r="21882" b="14965"/>
          <a:stretch/>
        </p:blipFill>
        <p:spPr>
          <a:xfrm>
            <a:off x="5783366" y="305506"/>
            <a:ext cx="3604299" cy="42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ade Gothic LT Std" pitchFamily="2" charset="0"/>
              </a:rPr>
              <a:t>Types of Grants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ade Gothic LT Std" pitchFamily="2" charset="0"/>
              </a:rPr>
              <a:t>1.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Federal PELL Grant</a:t>
            </a:r>
          </a:p>
          <a:p>
            <a:endParaRPr lang="en-US" sz="3600" b="1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2.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Illinois MAP Grant</a:t>
            </a:r>
          </a:p>
          <a:p>
            <a:endParaRPr lang="en-US" sz="3600" b="1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3.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Federal SEOG Grant</a:t>
            </a:r>
          </a:p>
          <a:p>
            <a:endParaRPr lang="en-US" sz="3600" b="1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4.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TEACH Grant</a:t>
            </a:r>
            <a:endParaRPr lang="en-US" sz="36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15467" r="10222" b="36799"/>
          <a:stretch/>
        </p:blipFill>
        <p:spPr>
          <a:xfrm>
            <a:off x="6227670" y="1373130"/>
            <a:ext cx="5038344" cy="3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ade Gothic LT Std" pitchFamily="2" charset="0"/>
              </a:rPr>
              <a:t>Student Loans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ade Gothic LT Std" pitchFamily="2" charset="0"/>
              </a:rPr>
              <a:t>1.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Federal Direct Loans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rade Gothic LT Std" pitchFamily="2" charset="0"/>
              </a:rPr>
              <a:t>	</a:t>
            </a:r>
            <a:r>
              <a:rPr lang="en-US" sz="3600" dirty="0" smtClean="0">
                <a:latin typeface="Trade Gothic LT Std" pitchFamily="2" charset="0"/>
              </a:rPr>
              <a:t>-Subsidized</a:t>
            </a:r>
          </a:p>
          <a:p>
            <a:r>
              <a:rPr lang="en-US" sz="3600" dirty="0">
                <a:latin typeface="Trade Gothic LT Std" pitchFamily="2" charset="0"/>
              </a:rPr>
              <a:t>	</a:t>
            </a:r>
            <a:r>
              <a:rPr lang="en-US" sz="3600" dirty="0" smtClean="0">
                <a:latin typeface="Trade Gothic LT Std" pitchFamily="2" charset="0"/>
              </a:rPr>
              <a:t>-Unsubsidized</a:t>
            </a:r>
          </a:p>
          <a:p>
            <a:r>
              <a:rPr lang="en-US" sz="3600" dirty="0">
                <a:latin typeface="Trade Gothic LT Std" pitchFamily="2" charset="0"/>
              </a:rPr>
              <a:t>	</a:t>
            </a:r>
            <a:r>
              <a:rPr lang="en-US" sz="3600" dirty="0" smtClean="0">
                <a:latin typeface="Trade Gothic LT Std" pitchFamily="2" charset="0"/>
              </a:rPr>
              <a:t>-PLUS</a:t>
            </a:r>
          </a:p>
          <a:p>
            <a:endParaRPr lang="en-US" sz="3600" dirty="0">
              <a:solidFill>
                <a:srgbClr val="FF0000"/>
              </a:solidFill>
              <a:latin typeface="Trade Gothic LT Std" pitchFamily="2" charset="0"/>
            </a:endParaRPr>
          </a:p>
          <a:p>
            <a:r>
              <a:rPr lang="en-US" sz="3600" dirty="0" smtClean="0">
                <a:latin typeface="Trade Gothic LT Std" pitchFamily="2" charset="0"/>
              </a:rPr>
              <a:t>2. </a:t>
            </a:r>
            <a:r>
              <a:rPr lang="en-US" sz="3600" b="1" dirty="0" smtClean="0">
                <a:solidFill>
                  <a:srgbClr val="E97726"/>
                </a:solidFill>
                <a:latin typeface="Trade Gothic LT Std" pitchFamily="2" charset="0"/>
              </a:rPr>
              <a:t>Private Student Loans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5238" r="16440" b="19455"/>
          <a:stretch/>
        </p:blipFill>
        <p:spPr>
          <a:xfrm rot="385112">
            <a:off x="6960279" y="887435"/>
            <a:ext cx="4068147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ade Gothic LT Std" pitchFamily="2" charset="0"/>
              </a:rPr>
              <a:t>Scholarships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35973-4B78-DA40-9DD9-83904FDF8812}"/>
              </a:ext>
            </a:extLst>
          </p:cNvPr>
          <p:cNvSpPr txBox="1"/>
          <p:nvPr/>
        </p:nvSpPr>
        <p:spPr>
          <a:xfrm>
            <a:off x="377190" y="1336119"/>
            <a:ext cx="112128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GSU Scholarship homepage: </a:t>
            </a:r>
            <a:r>
              <a:rPr lang="en-US" altLang="en-US" sz="2400" dirty="0" smtClean="0">
                <a:latin typeface="Trade Gothic LT Std"/>
                <a:ea typeface="ＭＳ Ｐゴシック" panose="020B0600070205080204" pitchFamily="34" charset="-128"/>
              </a:rPr>
              <a:t>www.govst.edu/Scholarships/ </a:t>
            </a:r>
          </a:p>
          <a:p>
            <a:endParaRPr lang="en-US" altLang="en-US" sz="24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Scholarship Universe: </a:t>
            </a:r>
            <a:r>
              <a:rPr lang="en-US" altLang="en-US" sz="2400" dirty="0" smtClean="0">
                <a:latin typeface="Trade Gothic LT Std"/>
                <a:ea typeface="ＭＳ Ｐゴシック" panose="020B0600070205080204" pitchFamily="34" charset="-128"/>
              </a:rPr>
              <a:t>www.govst.scholarshipuniverse.com/public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 smtClean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r>
              <a:rPr lang="en-US" altLang="en-US" sz="2400" b="1" dirty="0" smtClean="0">
                <a:solidFill>
                  <a:srgbClr val="E97726"/>
                </a:solidFill>
                <a:latin typeface="Trade Gothic LT Std"/>
                <a:ea typeface="ＭＳ Ｐゴシック" panose="020B0600070205080204" pitchFamily="34" charset="-128"/>
              </a:rPr>
              <a:t>With Scholarship Universe, Students will be able to: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altLang="en-US" sz="2400" b="1" dirty="0" smtClean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latin typeface="Trade Gothic LT Std"/>
                <a:ea typeface="ＭＳ Ｐゴシック" panose="020B0600070205080204" pitchFamily="34" charset="-128"/>
              </a:rPr>
              <a:t>•</a:t>
            </a: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latin typeface="Trade Gothic LT Std"/>
                <a:ea typeface="ＭＳ Ｐゴシック" panose="020B0600070205080204" pitchFamily="34" charset="-128"/>
              </a:rPr>
              <a:t>Answer </a:t>
            </a: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questions and match to scholarship opportunities they are eligible for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</a:t>
            </a:r>
            <a:r>
              <a:rPr lang="en-US" dirty="0" smtClean="0">
                <a:latin typeface="Trade Gothic LT Std"/>
                <a:ea typeface="ＭＳ Ｐゴシック" panose="020B0600070205080204" pitchFamily="34" charset="-128"/>
              </a:rPr>
              <a:t>Easily </a:t>
            </a: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apply online to multiple scholarship opportunities through a personalized portal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</a:t>
            </a:r>
            <a:r>
              <a:rPr lang="en-US" dirty="0" smtClean="0">
                <a:latin typeface="Trade Gothic LT Std"/>
                <a:ea typeface="ＭＳ Ｐゴシック" panose="020B0600070205080204" pitchFamily="34" charset="-128"/>
              </a:rPr>
              <a:t>See </a:t>
            </a: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scholarship metrics to determine their chances and effort required to apply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</a:t>
            </a:r>
            <a:r>
              <a:rPr lang="en-US" dirty="0" smtClean="0">
                <a:latin typeface="Trade Gothic LT Std"/>
                <a:ea typeface="ＭＳ Ｐゴシック" panose="020B0600070205080204" pitchFamily="34" charset="-128"/>
              </a:rPr>
              <a:t>Be </a:t>
            </a: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alerted whenever they are matched to new scholarship opportunities</a:t>
            </a:r>
          </a:p>
          <a:p>
            <a:pPr lvl="1"/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• </a:t>
            </a:r>
            <a:r>
              <a:rPr lang="en-US" dirty="0" smtClean="0">
                <a:latin typeface="Trade Gothic LT Std"/>
                <a:ea typeface="ＭＳ Ｐゴシック" panose="020B0600070205080204" pitchFamily="34" charset="-128"/>
              </a:rPr>
              <a:t>Receive </a:t>
            </a:r>
            <a:r>
              <a:rPr lang="en-US" dirty="0">
                <a:latin typeface="Trade Gothic LT Std"/>
                <a:ea typeface="ＭＳ Ｐゴシック" panose="020B0600070205080204" pitchFamily="34" charset="-128"/>
              </a:rPr>
              <a:t>automated reminders about outstanding tasks and next steps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altLang="en-US" sz="3200" b="1" dirty="0">
              <a:solidFill>
                <a:srgbClr val="E97726"/>
              </a:solidFill>
              <a:latin typeface="Trade Gothic LT Std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1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rade Gothic LT Std" pitchFamily="2" charset="0"/>
              </a:rPr>
              <a:t>Federal Work Study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213348"/>
            <a:ext cx="105116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ade Gothic LT Std" pitchFamily="2" charset="0"/>
              </a:rPr>
              <a:t>-</a:t>
            </a: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Employment on or off campus</a:t>
            </a:r>
          </a:p>
          <a:p>
            <a:endParaRPr lang="en-US" sz="32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3200" dirty="0" smtClean="0">
                <a:latin typeface="Trade Gothic LT Std" pitchFamily="2" charset="0"/>
              </a:rPr>
              <a:t>-</a:t>
            </a: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Minimum wage of higher</a:t>
            </a:r>
          </a:p>
          <a:p>
            <a:endParaRPr lang="en-US" sz="32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3200" dirty="0" smtClean="0">
                <a:latin typeface="Trade Gothic LT Std" pitchFamily="2" charset="0"/>
              </a:rPr>
              <a:t>-</a:t>
            </a: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Gain valuable work experience </a:t>
            </a:r>
          </a:p>
          <a:p>
            <a:endParaRPr lang="en-US" sz="3200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3200" dirty="0" smtClean="0">
                <a:latin typeface="Trade Gothic LT Std" pitchFamily="2" charset="0"/>
              </a:rPr>
              <a:t>-</a:t>
            </a: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Work up to 30 hours per pay period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8" y="1182791"/>
            <a:ext cx="4044142" cy="2693324"/>
          </a:xfrm>
          <a:prstGeom prst="rect">
            <a:avLst/>
          </a:prstGeom>
          <a:solidFill>
            <a:schemeClr val="accent2"/>
          </a:solidFill>
          <a:ln>
            <a:solidFill>
              <a:srgbClr val="E97726"/>
            </a:solidFill>
          </a:ln>
        </p:spPr>
      </p:pic>
    </p:spTree>
    <p:extLst>
      <p:ext uri="{BB962C8B-B14F-4D97-AF65-F5344CB8AC3E}">
        <p14:creationId xmlns:p14="http://schemas.microsoft.com/office/powerpoint/2010/main" val="39222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rade Gothic LT Std" pitchFamily="2" charset="0"/>
              </a:rPr>
              <a:t>Office of Financial Aid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2593848" y="1576304"/>
            <a:ext cx="7004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Phone</a:t>
            </a:r>
            <a:r>
              <a:rPr lang="en-US" sz="3200" dirty="0" smtClean="0">
                <a:solidFill>
                  <a:srgbClr val="E97726"/>
                </a:solidFill>
                <a:latin typeface="Trade Gothic LT Std" pitchFamily="2" charset="0"/>
              </a:rPr>
              <a:t>: </a:t>
            </a:r>
            <a:r>
              <a:rPr lang="en-US" sz="3200" dirty="0" smtClean="0">
                <a:latin typeface="Trade Gothic LT Std" pitchFamily="2" charset="0"/>
              </a:rPr>
              <a:t>(708) 534-4480 </a:t>
            </a:r>
          </a:p>
          <a:p>
            <a:endParaRPr lang="en-US" sz="3200" dirty="0" smtClean="0">
              <a:latin typeface="Trade Gothic LT Std" pitchFamily="2" charset="0"/>
            </a:endParaRPr>
          </a:p>
          <a:p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Email</a:t>
            </a:r>
            <a:r>
              <a:rPr lang="en-US" sz="3200" dirty="0" smtClean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 smtClean="0">
                <a:latin typeface="Trade Gothic LT Std" pitchFamily="2" charset="0"/>
              </a:rPr>
              <a:t> </a:t>
            </a:r>
            <a:r>
              <a:rPr lang="en-US" sz="3200" dirty="0" smtClean="0">
                <a:latin typeface="Trade Gothic LT Std" pitchFamily="2" charset="0"/>
                <a:hlinkClick r:id="rId3"/>
              </a:rPr>
              <a:t>faid@govst.edu</a:t>
            </a:r>
            <a:r>
              <a:rPr lang="en-US" sz="3200" dirty="0" smtClean="0">
                <a:latin typeface="Trade Gothic LT Std" pitchFamily="2" charset="0"/>
              </a:rPr>
              <a:t> </a:t>
            </a:r>
          </a:p>
          <a:p>
            <a:endParaRPr lang="en-US" sz="3200" dirty="0" smtClean="0">
              <a:latin typeface="Trade Gothic LT Std" pitchFamily="2" charset="0"/>
            </a:endParaRPr>
          </a:p>
          <a:p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Website</a:t>
            </a:r>
            <a:r>
              <a:rPr lang="en-US" sz="3200" dirty="0" smtClean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 smtClean="0">
                <a:latin typeface="Trade Gothic LT Std" pitchFamily="2" charset="0"/>
              </a:rPr>
              <a:t> </a:t>
            </a:r>
            <a:r>
              <a:rPr lang="en-US" sz="3200" dirty="0" smtClean="0">
                <a:latin typeface="Trade Gothic LT Std" pitchFamily="2" charset="0"/>
                <a:hlinkClick r:id="rId4"/>
              </a:rPr>
              <a:t>www.govst.edu/financialaid</a:t>
            </a:r>
            <a:r>
              <a:rPr lang="en-US" sz="3200" dirty="0" smtClean="0">
                <a:latin typeface="Trade Gothic LT Std" pitchFamily="2" charset="0"/>
              </a:rPr>
              <a:t> </a:t>
            </a: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816" r="30621" b="66051"/>
          <a:stretch/>
        </p:blipFill>
        <p:spPr>
          <a:xfrm>
            <a:off x="1664442" y="2484720"/>
            <a:ext cx="929406" cy="66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36083" r="30621" b="35784"/>
          <a:stretch/>
        </p:blipFill>
        <p:spPr>
          <a:xfrm>
            <a:off x="1644718" y="1484864"/>
            <a:ext cx="949130" cy="67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68424" r="30621"/>
          <a:stretch/>
        </p:blipFill>
        <p:spPr>
          <a:xfrm>
            <a:off x="1592454" y="3366408"/>
            <a:ext cx="1073383" cy="8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215640" y="2161058"/>
            <a:ext cx="7004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Freshman Session</a:t>
            </a:r>
            <a:endParaRPr lang="en-US" sz="3200" dirty="0" smtClean="0">
              <a:latin typeface="Trade Gothic LT St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rade Gothic LT St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Transfer Session</a:t>
            </a:r>
            <a:endParaRPr lang="en-US" sz="3200" dirty="0" smtClean="0">
              <a:latin typeface="Trade Gothic LT St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rade Gothic LT St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Graduate Session</a:t>
            </a:r>
            <a:endParaRPr lang="en-US" sz="3200" b="1" dirty="0" smtClean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409639" y="254197"/>
            <a:ext cx="1192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Breakout Sessions</a:t>
            </a:r>
            <a:endParaRPr lang="en-US" sz="4800" b="1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5809473" y="4236371"/>
            <a:ext cx="6617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rade Gothic LT Std" pitchFamily="2" charset="0"/>
              </a:rPr>
              <a:t>Paul McGuinness</a:t>
            </a:r>
            <a:endParaRPr lang="en-US" sz="44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5809473" y="4964562"/>
            <a:ext cx="8606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ade Gothic LT Std" pitchFamily="2" charset="0"/>
              </a:rPr>
              <a:t>Associate Vice President for</a:t>
            </a:r>
          </a:p>
          <a:p>
            <a:r>
              <a:rPr lang="en-US" sz="2800" dirty="0" smtClean="0">
                <a:latin typeface="Trade Gothic LT Std" pitchFamily="2" charset="0"/>
              </a:rPr>
              <a:t>Enrollment Management and Athletics</a:t>
            </a:r>
          </a:p>
          <a:p>
            <a:r>
              <a:rPr lang="en-US" sz="2000" dirty="0" smtClean="0">
                <a:latin typeface="Trade Gothic LT Std" pitchFamily="2" charset="0"/>
                <a:hlinkClick r:id="rId3"/>
              </a:rPr>
              <a:t>pmcguinness@govst.edu</a:t>
            </a:r>
            <a:r>
              <a:rPr lang="en-US" sz="2800" dirty="0" smtClean="0">
                <a:latin typeface="Trade Gothic LT Std" pitchFamily="2" charset="0"/>
              </a:rPr>
              <a:t> </a:t>
            </a:r>
            <a:endParaRPr lang="en-US" sz="2800" dirty="0">
              <a:latin typeface="Trade Gothic LT Std" pitchFamily="2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73" y="3561573"/>
            <a:ext cx="2857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rade Gothic LT Std" pitchFamily="2" charset="0"/>
              </a:rPr>
              <a:t>Campus Safety with the COVID-19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35973-4B78-DA40-9DD9-83904FDF8812}"/>
              </a:ext>
            </a:extLst>
          </p:cNvPr>
          <p:cNvSpPr txBox="1"/>
          <p:nvPr/>
        </p:nvSpPr>
        <p:spPr>
          <a:xfrm>
            <a:off x="377190" y="969171"/>
            <a:ext cx="116837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ade Gothic LT Std" pitchFamily="2" charset="0"/>
              </a:rPr>
              <a:t>The University is committed to the health and safety of all individuals.</a:t>
            </a:r>
          </a:p>
          <a:p>
            <a:endParaRPr lang="en-US" dirty="0" smtClean="0">
              <a:latin typeface="Trade Gothic LT Std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Nearly 80% of </a:t>
            </a:r>
            <a:r>
              <a:rPr lang="en-US" dirty="0" smtClean="0"/>
              <a:t>on-campus </a:t>
            </a:r>
            <a:r>
              <a:rPr lang="en-US" dirty="0" smtClean="0"/>
              <a:t>GSU students have </a:t>
            </a:r>
            <a:r>
              <a:rPr lang="en-US" dirty="0"/>
              <a:t>uploaded their </a:t>
            </a:r>
            <a:r>
              <a:rPr lang="en-US" dirty="0" smtClean="0"/>
              <a:t>vaccination </a:t>
            </a:r>
            <a:r>
              <a:rPr lang="en-US" dirty="0" smtClean="0"/>
              <a:t>cards, </a:t>
            </a:r>
            <a:r>
              <a:rPr lang="en-US" dirty="0" smtClean="0"/>
              <a:t>and the other 20% are required to test weekly</a:t>
            </a:r>
          </a:p>
          <a:p>
            <a:pPr lvl="1"/>
            <a:endParaRPr lang="en-US" sz="1400" dirty="0">
              <a:latin typeface="Trade Gothic LT Std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rade Gothic LT Std" pitchFamily="2" charset="0"/>
              </a:rPr>
              <a:t>Virtual Services</a:t>
            </a:r>
            <a:r>
              <a:rPr lang="en-US" dirty="0" smtClean="0">
                <a:latin typeface="Trade Gothic LT Std" pitchFamily="2" charset="0"/>
              </a:rPr>
              <a:t> are available to assist students with the admissions and enrollment process.</a:t>
            </a:r>
          </a:p>
          <a:p>
            <a:pPr lvl="1"/>
            <a:endParaRPr lang="en-US" sz="1400" dirty="0">
              <a:latin typeface="Trade Gothic LT Std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rade Gothic LT Std" pitchFamily="2" charset="0"/>
              </a:rPr>
              <a:t>Campus Services </a:t>
            </a:r>
          </a:p>
          <a:p>
            <a:pPr lvl="1"/>
            <a:endParaRPr lang="en-US" sz="1400" dirty="0" smtClean="0">
              <a:latin typeface="Trade Gothic LT Std" pitchFamily="2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Staffing is available on campus for Admissions, Financial Aid, Registration and Dual Degree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Monday – Friday 8:30 am to 5:00 pm (face coverings required on campus)</a:t>
            </a:r>
          </a:p>
          <a:p>
            <a:pPr lvl="3"/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have initiated a temporary </a:t>
            </a:r>
            <a:r>
              <a:rPr lang="en-US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Laptop Loaner Program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 students in need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Wi-Fi access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identified parking lots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are committed to practicing </a:t>
            </a:r>
            <a:r>
              <a:rPr lang="en-US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social-distancing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following CDC Guidelines.</a:t>
            </a:r>
          </a:p>
          <a:p>
            <a:endParaRPr lang="en-US" sz="1600" dirty="0" smtClean="0">
              <a:latin typeface="Trade Gothic LT Std" pitchFamily="2" charset="0"/>
            </a:endParaRP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 smtClean="0">
                <a:latin typeface="Trade Gothic LT Std" pitchFamily="2" charset="0"/>
              </a:rPr>
              <a:t> </a:t>
            </a:r>
            <a:endParaRPr lang="en-US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377190" y="186345"/>
            <a:ext cx="112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rade Gothic LT Std" pitchFamily="2" charset="0"/>
              </a:rPr>
              <a:t>Welcome to Governors State University</a:t>
            </a:r>
            <a:endParaRPr lang="en-US" sz="4000" b="1" dirty="0">
              <a:latin typeface="Trade Gothic LT Std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" y="3429000"/>
            <a:ext cx="1091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Governors State University is one of 12 Illinois public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universities. GSU’s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campus is located on 750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acres,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Southwest of Chicago.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US and World News ranking for Social Mobility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80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student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organizations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Outstanding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library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Computer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labs and access to the Student Success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Commons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7" y="820969"/>
            <a:ext cx="9234297" cy="24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592" y="4206523"/>
            <a:ext cx="1992948" cy="18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208865"/>
            <a:ext cx="1192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97726"/>
                </a:solidFill>
                <a:latin typeface="Trade Gothic LT Std" pitchFamily="2" charset="0"/>
              </a:rPr>
              <a:t>Fast Facts</a:t>
            </a:r>
            <a:endParaRPr lang="en-US" sz="48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441198" y="1991588"/>
            <a:ext cx="11929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rade Gothic LT Std" pitchFamily="2" charset="0"/>
              </a:rPr>
              <a:t> How much did American’s spend on Halloween in 2019?</a:t>
            </a:r>
          </a:p>
          <a:p>
            <a:r>
              <a:rPr lang="en-US" sz="2400" b="1" dirty="0" smtClean="0">
                <a:latin typeface="Trade Gothic LT Std" pitchFamily="2" charset="0"/>
              </a:rPr>
              <a:t>	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- 2.6 Billion Dollars</a:t>
            </a:r>
            <a:endParaRPr lang="en-US" sz="2400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latin typeface="Trade Gothic LT Std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rade Gothic LT Std" pitchFamily="2" charset="0"/>
              </a:rPr>
              <a:t> What was candy corn originally called?</a:t>
            </a:r>
          </a:p>
          <a:p>
            <a:r>
              <a:rPr lang="en-US" sz="2400" b="1" dirty="0" smtClean="0">
                <a:latin typeface="Trade Gothic LT Std" pitchFamily="2" charset="0"/>
              </a:rPr>
              <a:t>	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- Chicken feed</a:t>
            </a:r>
            <a:endParaRPr lang="en-US" sz="2400" dirty="0" smtClean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 smtClean="0">
              <a:latin typeface="Trade Gothic LT Std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rade Gothic LT Std" pitchFamily="2" charset="0"/>
              </a:rPr>
              <a:t> What %</a:t>
            </a:r>
            <a:r>
              <a:rPr lang="en-US" dirty="0"/>
              <a:t> </a:t>
            </a:r>
            <a:r>
              <a:rPr lang="en-US" sz="2400" b="1" dirty="0">
                <a:latin typeface="Trade Gothic LT Std"/>
              </a:rPr>
              <a:t>of all the candy sold annually in the U.S. is purchased for Halloween</a:t>
            </a:r>
            <a:r>
              <a:rPr lang="en-US" sz="2400" b="1" dirty="0" smtClean="0">
                <a:latin typeface="Trade Gothic LT Std" pitchFamily="2" charset="0"/>
              </a:rPr>
              <a:t>?</a:t>
            </a:r>
          </a:p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	- 25%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478" y="172164"/>
            <a:ext cx="4406666" cy="157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88" y="4693729"/>
            <a:ext cx="2483348" cy="13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208865"/>
            <a:ext cx="1192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97726"/>
                </a:solidFill>
                <a:latin typeface="Trade Gothic LT Std" pitchFamily="2" charset="0"/>
              </a:rPr>
              <a:t>Fast Facts on GSU</a:t>
            </a:r>
            <a:endParaRPr lang="en-US" sz="48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1351508"/>
            <a:ext cx="119291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rade Gothic LT Std" pitchFamily="2" charset="0"/>
              </a:rPr>
              <a:t>What was GSU’s Total Enrollment in Fall 1973?</a:t>
            </a:r>
          </a:p>
          <a:p>
            <a:endParaRPr lang="en-US" sz="2400" b="1" dirty="0">
              <a:latin typeface="Trade Gothic LT Std" pitchFamily="2" charset="0"/>
            </a:endParaRPr>
          </a:p>
          <a:p>
            <a:r>
              <a:rPr lang="en-US" sz="2400" b="1" dirty="0" smtClean="0">
                <a:latin typeface="Trade Gothic LT Std" pitchFamily="2" charset="0"/>
              </a:rPr>
              <a:t>	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-2,220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latin typeface="Trade Gothic LT Std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rade Gothic LT Std" pitchFamily="2" charset="0"/>
              </a:rPr>
              <a:t>What is the Average Age of a GSU Freshman?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latin typeface="Trade Gothic LT Std" pitchFamily="2" charset="0"/>
            </a:endParaRPr>
          </a:p>
          <a:p>
            <a:r>
              <a:rPr lang="en-US" sz="2400" b="1" dirty="0" smtClean="0">
                <a:latin typeface="Trade Gothic LT Std" pitchFamily="2" charset="0"/>
              </a:rPr>
              <a:t>	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-19 Years Old</a:t>
            </a:r>
          </a:p>
          <a:p>
            <a:endParaRPr lang="en-US" sz="2400" b="1" dirty="0" smtClean="0">
              <a:latin typeface="Trade Gothic LT Std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rade Gothic LT Std" pitchFamily="2" charset="0"/>
              </a:rPr>
              <a:t>How many people visit 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  <a:hlinkClick r:id="rId3"/>
              </a:rPr>
              <a:t>www.govst.edu</a:t>
            </a:r>
            <a:r>
              <a:rPr lang="en-US" sz="2400" b="1" dirty="0" smtClean="0">
                <a:latin typeface="Trade Gothic LT Std" pitchFamily="2" charset="0"/>
              </a:rPr>
              <a:t> in a year?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	-3 Million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208865"/>
            <a:ext cx="1192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97726"/>
                </a:solidFill>
                <a:latin typeface="Trade Gothic LT Std" pitchFamily="2" charset="0"/>
              </a:rPr>
              <a:t>Fast Facts on GSU</a:t>
            </a:r>
            <a:endParaRPr lang="en-US" sz="48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6263639" y="1273076"/>
            <a:ext cx="59283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49,000</a:t>
            </a:r>
            <a:r>
              <a:rPr lang="en-US" sz="2000" b="1" dirty="0">
                <a:latin typeface="Trade Gothic LT Std" pitchFamily="2" charset="0"/>
              </a:rPr>
              <a:t> </a:t>
            </a:r>
            <a:r>
              <a:rPr lang="en-US" sz="2000" b="1" dirty="0" smtClean="0">
                <a:latin typeface="Trade Gothic LT Std" pitchFamily="2" charset="0"/>
              </a:rPr>
              <a:t>alumni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750 acre </a:t>
            </a:r>
            <a:r>
              <a:rPr lang="en-US" sz="2000" b="1" dirty="0" smtClean="0">
                <a:latin typeface="Trade Gothic LT Std" pitchFamily="2" charset="0"/>
              </a:rPr>
              <a:t>campus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70+ </a:t>
            </a:r>
            <a:r>
              <a:rPr lang="en-US" sz="2000" b="1" dirty="0">
                <a:latin typeface="Trade Gothic LT Std" pitchFamily="2" charset="0"/>
              </a:rPr>
              <a:t>student organizations and clubs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1536174"/>
            <a:ext cx="67951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4,857</a:t>
            </a:r>
            <a:r>
              <a:rPr lang="en-US" sz="2000" b="1" dirty="0">
                <a:latin typeface="Trade Gothic LT Std" pitchFamily="2" charset="0"/>
              </a:rPr>
              <a:t> students </a:t>
            </a:r>
            <a:r>
              <a:rPr lang="en-US" sz="2000" b="1" dirty="0" smtClean="0">
                <a:latin typeface="Trade Gothic LT Std" pitchFamily="2" charset="0"/>
              </a:rPr>
              <a:t>enrolled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10:1</a:t>
            </a:r>
            <a:r>
              <a:rPr lang="en-US" sz="2000" b="1" dirty="0" smtClean="0">
                <a:latin typeface="Trade Gothic LT Std" pitchFamily="2" charset="0"/>
              </a:rPr>
              <a:t> </a:t>
            </a:r>
            <a:r>
              <a:rPr lang="en-US" sz="2000" b="1" dirty="0">
                <a:latin typeface="Trade Gothic LT Std" pitchFamily="2" charset="0"/>
              </a:rPr>
              <a:t>student to faculty </a:t>
            </a:r>
            <a:r>
              <a:rPr lang="en-US" sz="2000" b="1" dirty="0" smtClean="0">
                <a:latin typeface="Trade Gothic LT Std" pitchFamily="2" charset="0"/>
              </a:rPr>
              <a:t>ratio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20</a:t>
            </a:r>
            <a:r>
              <a:rPr lang="en-US" sz="2000" b="1" dirty="0">
                <a:latin typeface="Trade Gothic LT Std" pitchFamily="2" charset="0"/>
              </a:rPr>
              <a:t> countries </a:t>
            </a:r>
            <a:r>
              <a:rPr lang="en-US" sz="2000" b="1" dirty="0" smtClean="0">
                <a:latin typeface="Trade Gothic LT Std" pitchFamily="2" charset="0"/>
              </a:rPr>
              <a:t>represented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#1</a:t>
            </a:r>
            <a:r>
              <a:rPr lang="en-US" sz="2000" b="1" dirty="0" smtClean="0">
                <a:latin typeface="Trade Gothic LT Std" pitchFamily="2" charset="0"/>
              </a:rPr>
              <a:t> safest campus in Illinois</a:t>
            </a:r>
          </a:p>
          <a:p>
            <a:r>
              <a:rPr lang="en-US" sz="2000" b="1" dirty="0">
                <a:latin typeface="Trade Gothic LT Std" pitchFamily="2" charset="0"/>
              </a:rPr>
              <a:t>	</a:t>
            </a:r>
            <a:r>
              <a:rPr lang="en-US" dirty="0" smtClean="0">
                <a:latin typeface="Trade Gothic LT Std" pitchFamily="2" charset="0"/>
              </a:rPr>
              <a:t>(</a:t>
            </a:r>
            <a:r>
              <a:rPr lang="en-US" sz="1400" dirty="0" smtClean="0">
                <a:latin typeface="Trade Gothic LT Std" pitchFamily="2" charset="0"/>
              </a:rPr>
              <a:t>www.niche.com/colleges/search/safest-colleges/s/illinois/?type=public)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 smtClean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8th</a:t>
            </a:r>
            <a:r>
              <a:rPr lang="en-US" sz="2000" b="1" dirty="0" smtClean="0">
                <a:latin typeface="Trade Gothic LT Std" pitchFamily="2" charset="0"/>
              </a:rPr>
              <a:t> </a:t>
            </a:r>
            <a:r>
              <a:rPr lang="en-US" sz="2000" b="1" dirty="0">
                <a:latin typeface="Trade Gothic LT Std" pitchFamily="2" charset="0"/>
              </a:rPr>
              <a:t>safest campus in </a:t>
            </a:r>
            <a:r>
              <a:rPr lang="en-US" sz="2000" b="1" dirty="0" smtClean="0">
                <a:latin typeface="Trade Gothic LT Std" pitchFamily="2" charset="0"/>
              </a:rPr>
              <a:t>U.S. </a:t>
            </a:r>
          </a:p>
          <a:p>
            <a:r>
              <a:rPr lang="en-US" sz="2000" b="1" dirty="0">
                <a:latin typeface="Trade Gothic LT Std" pitchFamily="2" charset="0"/>
              </a:rPr>
              <a:t>	</a:t>
            </a:r>
            <a:r>
              <a:rPr lang="en-US" sz="1400" dirty="0" smtClean="0">
                <a:latin typeface="Trade Gothic LT Std" pitchFamily="2" charset="0"/>
              </a:rPr>
              <a:t>(backgroundchecks.org/50-safest-colleges-in-america.html)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208865"/>
            <a:ext cx="1192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97726"/>
                </a:solidFill>
                <a:latin typeface="Trade Gothic LT Std" pitchFamily="2" charset="0"/>
              </a:rPr>
              <a:t>Top 10 Undergraduate Majors</a:t>
            </a:r>
            <a:endParaRPr lang="en-US" sz="48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431482" y="1397674"/>
            <a:ext cx="113290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Interdisciplinary Studies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BA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Psychology</a:t>
            </a:r>
            <a:r>
              <a:rPr lang="en-US" sz="2400" dirty="0">
                <a:latin typeface="Trade Gothic LT Std" pitchFamily="2" charset="0"/>
              </a:rPr>
              <a:t>, BA </a:t>
            </a:r>
            <a:endParaRPr lang="en-US" sz="2400" dirty="0" smtClean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Business Administration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BA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b="1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 smtClean="0">
                <a:latin typeface="Trade Gothic LT Std" pitchFamily="2" charset="0"/>
              </a:rPr>
              <a:t>Criminal </a:t>
            </a:r>
            <a:r>
              <a:rPr lang="en-US" sz="2400" b="1" dirty="0">
                <a:latin typeface="Trade Gothic LT Std" pitchFamily="2" charset="0"/>
              </a:rPr>
              <a:t>Justice</a:t>
            </a:r>
            <a:r>
              <a:rPr lang="en-US" sz="2400" dirty="0">
                <a:latin typeface="Trade Gothic LT Std" pitchFamily="2" charset="0"/>
              </a:rPr>
              <a:t>, BA 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b="1" dirty="0" smtClean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 smtClean="0">
                <a:latin typeface="Trade Gothic LT Std" pitchFamily="2" charset="0"/>
              </a:rPr>
              <a:t>Social </a:t>
            </a:r>
            <a:r>
              <a:rPr lang="en-US" sz="2400" b="1" dirty="0">
                <a:latin typeface="Trade Gothic LT Std" pitchFamily="2" charset="0"/>
              </a:rPr>
              <a:t>Work</a:t>
            </a:r>
            <a:r>
              <a:rPr lang="en-US" sz="2400" dirty="0">
                <a:latin typeface="Trade Gothic LT Std" pitchFamily="2" charset="0"/>
              </a:rPr>
              <a:t>, BSW 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 startAt="5"/>
            </a:pPr>
            <a:endParaRPr lang="en-US" sz="2400" dirty="0" smtClean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Trade Gothic LT St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5736907" y="1397673"/>
            <a:ext cx="113290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 smtClean="0">
                <a:latin typeface="Trade Gothic LT Std" pitchFamily="2" charset="0"/>
              </a:rPr>
              <a:t>Accounting</a:t>
            </a:r>
            <a:r>
              <a:rPr lang="en-US" sz="2400" dirty="0" smtClean="0">
                <a:latin typeface="Trade Gothic LT Std" pitchFamily="2" charset="0"/>
              </a:rPr>
              <a:t>, BS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dirty="0" smtClean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 smtClean="0">
                <a:latin typeface="Trade Gothic LT Std" pitchFamily="2" charset="0"/>
              </a:rPr>
              <a:t>Nursing</a:t>
            </a:r>
            <a:r>
              <a:rPr lang="en-US" sz="2400" dirty="0" smtClean="0">
                <a:latin typeface="Trade Gothic LT Std" pitchFamily="2" charset="0"/>
              </a:rPr>
              <a:t>, BSN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dirty="0" smtClean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 smtClean="0">
                <a:latin typeface="Trade Gothic LT Std" pitchFamily="2" charset="0"/>
              </a:rPr>
              <a:t>Communication</a:t>
            </a:r>
            <a:r>
              <a:rPr lang="en-US" sz="2400" dirty="0" smtClean="0">
                <a:latin typeface="Trade Gothic LT Std" pitchFamily="2" charset="0"/>
              </a:rPr>
              <a:t>, BA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dirty="0" smtClean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 smtClean="0">
                <a:latin typeface="Trade Gothic LT Std" pitchFamily="2" charset="0"/>
              </a:rPr>
              <a:t>Community Health</a:t>
            </a:r>
            <a:r>
              <a:rPr lang="en-US" sz="2400" dirty="0" smtClean="0">
                <a:latin typeface="Trade Gothic LT Std" pitchFamily="2" charset="0"/>
              </a:rPr>
              <a:t>, BHS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dirty="0" smtClean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 smtClean="0">
                <a:latin typeface="Trade Gothic LT Std" pitchFamily="2" charset="0"/>
              </a:rPr>
              <a:t> Elementary Education</a:t>
            </a:r>
            <a:r>
              <a:rPr lang="en-US" sz="2400" dirty="0" smtClean="0">
                <a:latin typeface="Trade Gothic LT Std" pitchFamily="2" charset="0"/>
              </a:rPr>
              <a:t>, BA; </a:t>
            </a:r>
          </a:p>
          <a:p>
            <a:pPr>
              <a:buClr>
                <a:srgbClr val="E97726"/>
              </a:buClr>
            </a:pPr>
            <a:r>
              <a:rPr lang="en-US" sz="2400" b="1" dirty="0" smtClean="0">
                <a:latin typeface="Trade Gothic LT Std" pitchFamily="2" charset="0"/>
              </a:rPr>
              <a:t>       English</a:t>
            </a:r>
            <a:r>
              <a:rPr lang="en-US" sz="2400" dirty="0" smtClean="0">
                <a:latin typeface="Trade Gothic LT Std" pitchFamily="2" charset="0"/>
              </a:rPr>
              <a:t>, BA; </a:t>
            </a:r>
          </a:p>
          <a:p>
            <a:pPr>
              <a:buClr>
                <a:srgbClr val="E97726"/>
              </a:buClr>
            </a:pPr>
            <a:r>
              <a:rPr lang="en-US" sz="2400" b="1" dirty="0" smtClean="0">
                <a:latin typeface="Trade Gothic LT Std" pitchFamily="2" charset="0"/>
              </a:rPr>
              <a:t>       Information Technology</a:t>
            </a:r>
            <a:r>
              <a:rPr lang="en-US" sz="2400" dirty="0" smtClean="0">
                <a:latin typeface="Trade Gothic LT Std" pitchFamily="2" charset="0"/>
              </a:rPr>
              <a:t>, BS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77190" y="208865"/>
            <a:ext cx="1192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97726"/>
                </a:solidFill>
                <a:latin typeface="Trade Gothic LT Std" pitchFamily="2" charset="0"/>
              </a:rPr>
              <a:t>Top 10 Graduate Majors</a:t>
            </a:r>
            <a:endParaRPr lang="en-US" sz="48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431482" y="1397674"/>
            <a:ext cx="113290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Computer Science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MS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b="1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Nursing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MSN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b="1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Social Work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MSW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b="1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Health Administration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MHA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endParaRPr lang="en-US" sz="2400" b="1" dirty="0">
              <a:latin typeface="Trade Gothic LT Std" pitchFamily="2" charset="0"/>
            </a:endParaRPr>
          </a:p>
          <a:p>
            <a:pPr marL="342900" indent="-342900">
              <a:buClr>
                <a:srgbClr val="E97726"/>
              </a:buClr>
              <a:buFont typeface="+mj-lt"/>
              <a:buAutoNum type="arabicParenR"/>
            </a:pPr>
            <a:r>
              <a:rPr lang="en-US" sz="2400" b="1" dirty="0">
                <a:latin typeface="Trade Gothic LT Std" pitchFamily="2" charset="0"/>
              </a:rPr>
              <a:t>Physical Therapy</a:t>
            </a:r>
            <a:r>
              <a:rPr lang="en-US" sz="2400" dirty="0">
                <a:latin typeface="Trade Gothic LT Std" pitchFamily="2" charset="0"/>
              </a:rPr>
              <a:t>, DPT</a:t>
            </a:r>
          </a:p>
          <a:p>
            <a:pPr marL="342900" indent="-342900">
              <a:buClr>
                <a:srgbClr val="E97726"/>
              </a:buClr>
              <a:buFont typeface="+mj-lt"/>
              <a:buAutoNum type="arabicParenR" startAt="5"/>
            </a:pPr>
            <a:endParaRPr lang="en-US" sz="2400" dirty="0" smtClean="0">
              <a:latin typeface="Trade Gothic LT Std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Trade Gothic LT St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5736907" y="1397673"/>
            <a:ext cx="113290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>
                <a:latin typeface="Trade Gothic LT Std" pitchFamily="2" charset="0"/>
              </a:rPr>
              <a:t>Communication Disorders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MHS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b="1" dirty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>
                <a:latin typeface="Trade Gothic LT Std" pitchFamily="2" charset="0"/>
              </a:rPr>
              <a:t>Educational Administration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MA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b="1" dirty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>
                <a:latin typeface="Trade Gothic LT Std" pitchFamily="2" charset="0"/>
              </a:rPr>
              <a:t>Counseling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MA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b="1" dirty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>
                <a:latin typeface="Trade Gothic LT Std" pitchFamily="2" charset="0"/>
              </a:rPr>
              <a:t>Occupational Therapy</a:t>
            </a:r>
            <a:r>
              <a:rPr lang="en-US" sz="2400" dirty="0">
                <a:latin typeface="Trade Gothic LT Std" pitchFamily="2" charset="0"/>
              </a:rPr>
              <a:t>, </a:t>
            </a:r>
            <a:r>
              <a:rPr lang="en-US" sz="2400" dirty="0" smtClean="0">
                <a:latin typeface="Trade Gothic LT Std" pitchFamily="2" charset="0"/>
              </a:rPr>
              <a:t>MOT</a:t>
            </a: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endParaRPr lang="en-US" sz="2400" b="1" dirty="0">
              <a:latin typeface="Trade Gothic LT Std" pitchFamily="2" charset="0"/>
            </a:endParaRPr>
          </a:p>
          <a:p>
            <a:pPr marL="457200" indent="-457200">
              <a:buClr>
                <a:srgbClr val="E97726"/>
              </a:buClr>
              <a:buFont typeface="+mj-lt"/>
              <a:buAutoNum type="arabicParenR" startAt="6"/>
            </a:pPr>
            <a:r>
              <a:rPr lang="en-US" sz="2400" b="1" dirty="0">
                <a:latin typeface="Trade Gothic LT Std" pitchFamily="2" charset="0"/>
              </a:rPr>
              <a:t>Accounting</a:t>
            </a:r>
            <a:r>
              <a:rPr lang="en-US" sz="2400" dirty="0">
                <a:latin typeface="Trade Gothic LT Std" pitchFamily="2" charset="0"/>
              </a:rPr>
              <a:t>, 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8099</TotalTime>
  <Words>656</Words>
  <Application>Microsoft Office PowerPoint</Application>
  <PresentationFormat>Widescreen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Segoe UI</vt:lpstr>
      <vt:lpstr>Trade Gothic LT Std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Judge</cp:lastModifiedBy>
  <cp:revision>49</cp:revision>
  <dcterms:created xsi:type="dcterms:W3CDTF">2020-03-20T15:51:18Z</dcterms:created>
  <dcterms:modified xsi:type="dcterms:W3CDTF">2021-10-20T20:33:56Z</dcterms:modified>
</cp:coreProperties>
</file>